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2" r:id="rId3"/>
    <p:sldId id="294" r:id="rId4"/>
    <p:sldId id="299" r:id="rId5"/>
    <p:sldId id="300" r:id="rId6"/>
    <p:sldId id="311" r:id="rId7"/>
    <p:sldId id="297" r:id="rId8"/>
    <p:sldId id="301" r:id="rId9"/>
    <p:sldId id="302" r:id="rId10"/>
    <p:sldId id="293" r:id="rId11"/>
    <p:sldId id="303" r:id="rId12"/>
    <p:sldId id="307" r:id="rId13"/>
    <p:sldId id="306" r:id="rId14"/>
    <p:sldId id="310" r:id="rId15"/>
    <p:sldId id="304" r:id="rId16"/>
    <p:sldId id="308" r:id="rId17"/>
    <p:sldId id="309" r:id="rId18"/>
    <p:sldId id="296" r:id="rId19"/>
    <p:sldId id="305" r:id="rId20"/>
    <p:sldId id="29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6083" autoAdjust="0"/>
  </p:normalViewPr>
  <p:slideViewPr>
    <p:cSldViewPr>
      <p:cViewPr varScale="1">
        <p:scale>
          <a:sx n="72" d="100"/>
          <a:sy n="72" d="100"/>
        </p:scale>
        <p:origin x="1452" y="54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264" y="30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13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6C459DB-1464-4658-ABC8-02B6A05A0AA0}" type="datetime1">
              <a:rPr lang="ko-KR" altLang="en-US"/>
              <a:pPr lvl="0">
                <a:defRPr/>
              </a:pPr>
              <a:t>2023-02-23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90F24277-6DF6-4F8C-9F81-17ABB55EBA6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136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76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2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18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456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36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65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9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8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85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08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69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83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46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90F24277-6DF6-4F8C-9F81-17ABB55EBA65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25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81B500E-2845-4FCA-8FE2-3E5BD80ADC8E}"/>
              </a:ext>
            </a:extLst>
          </p:cNvPr>
          <p:cNvSpPr/>
          <p:nvPr userDrawn="1"/>
        </p:nvSpPr>
        <p:spPr>
          <a:xfrm>
            <a:off x="12779" y="0"/>
            <a:ext cx="9144000" cy="139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25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C1F6F28-5301-45C9-89F5-D3B52EC19E62}"/>
              </a:ext>
            </a:extLst>
          </p:cNvPr>
          <p:cNvSpPr/>
          <p:nvPr userDrawn="1"/>
        </p:nvSpPr>
        <p:spPr>
          <a:xfrm>
            <a:off x="12779" y="6718300"/>
            <a:ext cx="9144000" cy="139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25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E96E025-B4F8-4D10-A8D6-BBCD186AC2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74547"/>
            <a:ext cx="1946998" cy="39748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52D2CB6-EC56-43B6-8079-0E5F7A0A9A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74547"/>
            <a:ext cx="1946998" cy="3974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464DECA-1CC2-4131-8AFD-D9AC90359FD0}"/>
              </a:ext>
            </a:extLst>
          </p:cNvPr>
          <p:cNvSpPr/>
          <p:nvPr userDrawn="1"/>
        </p:nvSpPr>
        <p:spPr>
          <a:xfrm>
            <a:off x="12779" y="0"/>
            <a:ext cx="9144000" cy="139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25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FE46E34-593D-4E80-B86C-0930A16EF586}"/>
              </a:ext>
            </a:extLst>
          </p:cNvPr>
          <p:cNvSpPr/>
          <p:nvPr userDrawn="1"/>
        </p:nvSpPr>
        <p:spPr>
          <a:xfrm>
            <a:off x="12779" y="6718300"/>
            <a:ext cx="9144000" cy="139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525">
              <a:ln w="9525"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/>
              <a:ea typeface="Yoon 윤고딕 520_TT"/>
            </a:endParaRPr>
          </a:p>
        </p:txBody>
      </p:sp>
    </p:spTree>
    <p:extLst>
      <p:ext uri="{BB962C8B-B14F-4D97-AF65-F5344CB8AC3E}">
        <p14:creationId xmlns:p14="http://schemas.microsoft.com/office/powerpoint/2010/main" val="23474633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702A9C0-1558-43F4-AF20-EE8B599EF058}" type="datetime1">
              <a:rPr lang="ko-KR" altLang="en-US"/>
              <a:pPr lvl="0">
                <a:defRPr/>
              </a:pPr>
              <a:t>2023-02-23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07A801-8213-4F2A-9793-7A2E1CF902A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8" r:id="rId2"/>
    <p:sldLayoutId id="2147483685" r:id="rId3"/>
  </p:sldLayoutIdLst>
  <p:transition/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url=https://zoom.us/docs/ko-ko/covid19.html&amp;psig=AOvVaw0NbB-zYKe68seoVi5T1-eN&amp;ust=1599045401878000&amp;source=images&amp;cd=vfe&amp;ved=0CAIQjRxqFwoTCKjznL3qx-sCFQAAAAAdAAAAAB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us06web.zoom.us/j/7452805757?pwd=OVJlSFEyQW9nMTFEYkQ4ZWsrRzlTQT09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zoom.us/download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lay.google.com/store/apps/details?id=us.zoom.videomeetings&amp;hl=k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640488" y="2102891"/>
            <a:ext cx="6552728" cy="1202040"/>
          </a:xfrm>
          <a:prstGeom prst="rect">
            <a:avLst/>
          </a:prstGeom>
          <a:solidFill>
            <a:srgbClr val="D0CEC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/>
          </a:p>
        </p:txBody>
      </p:sp>
      <p:pic>
        <p:nvPicPr>
          <p:cNvPr id="1028" name="Picture 4" descr="Zoom | COVID-19 판데믹 기간 중 지원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21010" y="3369464"/>
            <a:ext cx="4022990" cy="3227888"/>
          </a:xfrm>
          <a:prstGeom prst="rect">
            <a:avLst/>
          </a:prstGeom>
          <a:noFill/>
        </p:spPr>
      </p:pic>
      <p:grpSp>
        <p:nvGrpSpPr>
          <p:cNvPr id="1029" name="그룹 1028"/>
          <p:cNvGrpSpPr/>
          <p:nvPr/>
        </p:nvGrpSpPr>
        <p:grpSpPr>
          <a:xfrm>
            <a:off x="1397680" y="2018762"/>
            <a:ext cx="6894328" cy="1410238"/>
            <a:chOff x="1397680" y="2018762"/>
            <a:chExt cx="6894328" cy="1410238"/>
          </a:xfrm>
        </p:grpSpPr>
        <p:sp>
          <p:nvSpPr>
            <p:cNvPr id="4" name="직사각형 3"/>
            <p:cNvSpPr/>
            <p:nvPr/>
          </p:nvSpPr>
          <p:spPr>
            <a:xfrm>
              <a:off x="1496472" y="2018762"/>
              <a:ext cx="6552728" cy="14102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97680" y="2098921"/>
              <a:ext cx="49477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 dirty="0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(</a:t>
              </a:r>
              <a:r>
                <a:rPr lang="ko-KR" altLang="en-US" sz="2800" dirty="0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사</a:t>
              </a:r>
              <a:r>
                <a:rPr lang="en-US" altLang="ko-KR" sz="2800" dirty="0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)</a:t>
              </a:r>
              <a:r>
                <a:rPr lang="ko-KR" altLang="en-US" sz="2800" dirty="0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건설기계안전기술연구원</a:t>
              </a:r>
              <a:endParaRPr lang="en-US" altLang="ko-KR" sz="28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0528" y="2636912"/>
              <a:ext cx="6291480" cy="371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900" dirty="0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ZOOM(</a:t>
              </a:r>
              <a:r>
                <a:rPr lang="ko-KR" altLang="en-US" sz="1900" dirty="0" err="1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비대면</a:t>
              </a:r>
              <a:r>
                <a:rPr lang="ko-KR" altLang="en-US" sz="1900" dirty="0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 화상회의</a:t>
              </a:r>
              <a:r>
                <a:rPr lang="en-US" altLang="ko-KR" sz="1900" dirty="0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) </a:t>
              </a:r>
              <a:r>
                <a:rPr lang="ko-KR" altLang="en-US" sz="1900" dirty="0">
                  <a:ln w="9525"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HY견고딕"/>
                  <a:ea typeface="HY견고딕"/>
                  <a:cs typeface="Arial"/>
                </a:rPr>
                <a:t>프로그램 사용 매뉴얼</a:t>
              </a:r>
              <a:endParaRPr lang="en-US" altLang="ko-KR" sz="19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견고딕"/>
                <a:ea typeface="HY견고딕"/>
                <a:cs typeface="Arial"/>
              </a:endParaRPr>
            </a:p>
          </p:txBody>
        </p:sp>
      </p:grpSp>
      <p:sp>
        <p:nvSpPr>
          <p:cNvPr id="1030" name="직사각형 1028"/>
          <p:cNvSpPr txBox="1"/>
          <p:nvPr/>
        </p:nvSpPr>
        <p:spPr>
          <a:xfrm>
            <a:off x="5832140" y="2946854"/>
            <a:ext cx="1836204" cy="393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견고딕"/>
                <a:ea typeface="HY견고딕"/>
                <a:cs typeface="Arial"/>
              </a:rPr>
              <a:t>(교육생용)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748323" y="3409265"/>
            <a:ext cx="7712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863320" y="2601761"/>
            <a:ext cx="8245183" cy="716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3200">
                <a:solidFill>
                  <a:schemeClr val="bg1"/>
                </a:solidFill>
                <a:latin typeface="HY견고딕"/>
                <a:ea typeface="HY견고딕"/>
                <a:cs typeface="Arial"/>
              </a:rPr>
              <a:t>3. ZOOM </a:t>
            </a: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  <a:cs typeface="Arial"/>
              </a:rPr>
              <a:t>회의 참여 및 기본설정</a:t>
            </a:r>
            <a:endParaRPr lang="en-US" altLang="ko-KR" sz="3200">
              <a:solidFill>
                <a:schemeClr val="bg1"/>
              </a:solidFill>
              <a:latin typeface="HY견고딕"/>
              <a:ea typeface="HY견고딕"/>
              <a:cs typeface="Arial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4805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옆의 버튼을 키보드의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&lt;Ctrl&gt;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버튼을 누른 채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클릭하거나 의정부교육장 홈페이지의 접속 버튼을 눌러서 입장</a:t>
            </a: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성명 기재 후 교육장 수락 대기</a:t>
            </a: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회의 참여 안내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(PC)</a:t>
            </a:r>
            <a:endParaRPr lang="ko-KR" altLang="en-US" sz="2400">
              <a:solidFill>
                <a:schemeClr val="bg1"/>
              </a:solidFill>
              <a:latin typeface="HY견고딕"/>
              <a:ea typeface="HY견고딕"/>
              <a:cs typeface="맑은 고딕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41840" y="3643703"/>
            <a:ext cx="3214776" cy="262135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075372" y="3625342"/>
            <a:ext cx="4907428" cy="262135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오른쪽 화살표 2"/>
          <p:cNvSpPr/>
          <p:nvPr/>
        </p:nvSpPr>
        <p:spPr>
          <a:xfrm>
            <a:off x="3438184" y="4626997"/>
            <a:ext cx="792088" cy="6008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  <p:pic>
        <p:nvPicPr>
          <p:cNvPr id="2" name="그림 1">
            <a:hlinkClick r:id="rId5"/>
            <a:extLst>
              <a:ext uri="{FF2B5EF4-FFF2-40B4-BE49-F238E27FC236}">
                <a16:creationId xmlns:a16="http://schemas.microsoft.com/office/drawing/2014/main" id="{AD22FBEA-3ABF-4ED7-8ADE-C57DFC51D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572" y="2191417"/>
            <a:ext cx="3477110" cy="733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3.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스피커 및 마이크 테스트로 이상 여부 점검</a:t>
            </a:r>
          </a:p>
          <a:p>
            <a:pPr>
              <a:lnSpc>
                <a:spcPct val="25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4.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컴퓨터 오디오로 참가</a:t>
            </a:r>
          </a:p>
          <a:p>
            <a:pPr>
              <a:lnSpc>
                <a:spcPct val="25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5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5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5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5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회의 참여 안내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(PC)</a:t>
            </a:r>
            <a:endParaRPr lang="ko-KR" altLang="en-US" sz="2400">
              <a:solidFill>
                <a:schemeClr val="bg1"/>
              </a:solidFill>
              <a:latin typeface="HY견고딕"/>
              <a:ea typeface="HY견고딕"/>
              <a:cs typeface="맑은 고딕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/>
          <a:srcRect r="6300"/>
          <a:stretch>
            <a:fillRect/>
          </a:stretch>
        </p:blipFill>
        <p:spPr>
          <a:xfrm>
            <a:off x="226004" y="3060949"/>
            <a:ext cx="4400899" cy="2365797"/>
          </a:xfrm>
          <a:prstGeom prst="rect">
            <a:avLst/>
          </a:prstGeom>
          <a:noFill/>
          <a:ln w="9525">
            <a:solidFill>
              <a:schemeClr val="tx1"/>
            </a:solidFill>
            <a:miter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/>
          <a:srcRect l="9350" r="7380"/>
          <a:stretch>
            <a:fillRect/>
          </a:stretch>
        </p:blipFill>
        <p:spPr>
          <a:xfrm>
            <a:off x="5264927" y="3050343"/>
            <a:ext cx="3664845" cy="2365797"/>
          </a:xfrm>
          <a:prstGeom prst="rect">
            <a:avLst/>
          </a:prstGeom>
          <a:noFill/>
          <a:ln w="9525">
            <a:solidFill>
              <a:schemeClr val="tx1"/>
            </a:solidFill>
            <a:miter/>
          </a:ln>
          <a:effectLst/>
        </p:spPr>
      </p:pic>
      <p:sp>
        <p:nvSpPr>
          <p:cNvPr id="12" name="오른쪽 화살표 11"/>
          <p:cNvSpPr/>
          <p:nvPr/>
        </p:nvSpPr>
        <p:spPr>
          <a:xfrm>
            <a:off x="4562895" y="3850979"/>
            <a:ext cx="792088" cy="6008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203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5.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강의실 입장 후 비디오 시작 클릭</a:t>
            </a:r>
          </a:p>
          <a:p>
            <a:pPr>
              <a:lnSpc>
                <a:spcPct val="250000"/>
              </a:lnSpc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오디오 참가 버튼은 강사님께 질문이 있을 시에만 클릭</a:t>
            </a:r>
          </a:p>
          <a:p>
            <a:pPr>
              <a:lnSpc>
                <a:spcPct val="250000"/>
              </a:lnSpc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우측 나가기 버튼은 강의가 종료되었을 때만 클릭</a:t>
            </a:r>
            <a:endParaRPr lang="en-US" altLang="ko-KR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회의 참여 안내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(PC)</a:t>
            </a:r>
            <a:endParaRPr lang="ko-KR" altLang="en-US" sz="2400">
              <a:solidFill>
                <a:schemeClr val="bg1"/>
              </a:solidFill>
              <a:latin typeface="HY견고딕"/>
              <a:ea typeface="HY견고딕"/>
              <a:cs typeface="맑은 고딕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/>
          <a:srcRect t="40830" r="5840"/>
          <a:stretch>
            <a:fillRect/>
          </a:stretch>
        </p:blipFill>
        <p:spPr>
          <a:xfrm>
            <a:off x="336469" y="3861048"/>
            <a:ext cx="8407093" cy="170993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2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9" y="1269083"/>
            <a:ext cx="8495513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 lang="ko-KR" altLang="en-US"/>
            </a:pPr>
            <a:r>
              <a:rPr lang="en-US" altLang="ko-KR">
                <a:latin typeface="HY견고딕"/>
                <a:ea typeface="HY견고딕"/>
                <a:cs typeface="맑은 고딕"/>
              </a:rPr>
              <a:t>6. </a:t>
            </a:r>
            <a:r>
              <a:rPr lang="ko-KR" altLang="en-US">
                <a:latin typeface="HY견고딕"/>
                <a:ea typeface="HY견고딕"/>
                <a:cs typeface="맑은 고딕"/>
              </a:rPr>
              <a:t>화면 하단 </a:t>
            </a:r>
            <a:r>
              <a:rPr lang="en-US" altLang="ko-KR">
                <a:latin typeface="HY견고딕"/>
                <a:ea typeface="HY견고딕"/>
                <a:cs typeface="맑은 고딕"/>
              </a:rPr>
              <a:t>[</a:t>
            </a:r>
            <a:r>
              <a:rPr lang="ko-KR" altLang="en-US">
                <a:latin typeface="HY견고딕"/>
                <a:ea typeface="HY견고딕"/>
                <a:cs typeface="맑은 고딕"/>
              </a:rPr>
              <a:t>채팅</a:t>
            </a:r>
            <a:r>
              <a:rPr lang="en-US" altLang="ko-KR">
                <a:latin typeface="HY견고딕"/>
                <a:ea typeface="HY견고딕"/>
                <a:cs typeface="맑은 고딕"/>
              </a:rPr>
              <a:t>] </a:t>
            </a:r>
            <a:r>
              <a:rPr lang="ko-KR" altLang="en-US">
                <a:latin typeface="HY견고딕"/>
                <a:ea typeface="HY견고딕"/>
                <a:cs typeface="맑은 고딕"/>
              </a:rPr>
              <a:t>클릭 후 출석체크 진행</a:t>
            </a:r>
            <a:endParaRPr lang="en-US" altLang="ko-KR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회의 참여 안내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(PC)</a:t>
            </a:r>
            <a:endParaRPr lang="ko-KR" altLang="en-US" sz="2400">
              <a:solidFill>
                <a:schemeClr val="bg1"/>
              </a:solidFill>
              <a:latin typeface="HY견고딕"/>
              <a:ea typeface="HY견고딕"/>
              <a:cs typeface="맑은 고딕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6560" y="1925758"/>
            <a:ext cx="8410880" cy="4512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교육장에서 발송한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URL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주소 클릭하여 자동 입장</a:t>
            </a:r>
          </a:p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이름 입력 후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[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비디오를 사용하여 참가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]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 클릭</a:t>
            </a:r>
          </a:p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회의 참여 안내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(Mobile)</a:t>
            </a:r>
            <a:endParaRPr lang="ko-KR" altLang="en-US" sz="2400">
              <a:solidFill>
                <a:schemeClr val="bg1"/>
              </a:solidFill>
              <a:latin typeface="HY견고딕"/>
              <a:ea typeface="HY견고딕"/>
              <a:cs typeface="맑은 고딕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0400" y="2708920"/>
            <a:ext cx="4529632" cy="348567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12753" y="3645024"/>
            <a:ext cx="3543300" cy="137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오른쪽 화살표 13"/>
          <p:cNvSpPr/>
          <p:nvPr/>
        </p:nvSpPr>
        <p:spPr>
          <a:xfrm>
            <a:off x="4572000" y="3933056"/>
            <a:ext cx="792088" cy="6008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75039" y="6093296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3.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교육장 수락 대기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4.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강의실 입장 후 비디오 시작 클릭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오디오 참가 버튼은 강사님께 질문이 있을 시에만 클릭</a:t>
            </a: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회의 참여 안내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(Mobile)</a:t>
            </a:r>
            <a:endParaRPr lang="ko-KR" altLang="en-US" sz="2400">
              <a:solidFill>
                <a:schemeClr val="bg1"/>
              </a:solidFill>
              <a:latin typeface="HY견고딕"/>
              <a:ea typeface="HY견고딕"/>
              <a:cs typeface="맑은 고딕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5569" y="3217292"/>
            <a:ext cx="2903750" cy="32341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95936" y="3212976"/>
            <a:ext cx="2948568" cy="329181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오른쪽 화살표 12"/>
          <p:cNvSpPr/>
          <p:nvPr/>
        </p:nvSpPr>
        <p:spPr>
          <a:xfrm>
            <a:off x="3345118" y="4406303"/>
            <a:ext cx="827386" cy="6425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 lang="ko-KR" altLang="en-US"/>
            </a:pPr>
            <a:r>
              <a:rPr lang="en-US" altLang="ko-KR">
                <a:latin typeface="HY견고딕"/>
                <a:ea typeface="HY견고딕"/>
                <a:cs typeface="맑은 고딕"/>
              </a:rPr>
              <a:t>5. </a:t>
            </a:r>
            <a:r>
              <a:rPr lang="ko-KR" altLang="en-US">
                <a:latin typeface="HY견고딕"/>
                <a:ea typeface="HY견고딕"/>
                <a:cs typeface="맑은 고딕"/>
              </a:rPr>
              <a:t>화면 하단 </a:t>
            </a:r>
            <a:r>
              <a:rPr lang="en-US" altLang="ko-KR">
                <a:latin typeface="HY견고딕"/>
                <a:ea typeface="HY견고딕"/>
                <a:cs typeface="맑은 고딕"/>
              </a:rPr>
              <a:t>[</a:t>
            </a:r>
            <a:r>
              <a:rPr lang="ko-KR" altLang="en-US">
                <a:latin typeface="HY견고딕"/>
                <a:ea typeface="HY견고딕"/>
                <a:cs typeface="맑은 고딕"/>
              </a:rPr>
              <a:t>더 보기</a:t>
            </a:r>
            <a:r>
              <a:rPr lang="en-US" altLang="ko-KR">
                <a:latin typeface="HY견고딕"/>
                <a:ea typeface="HY견고딕"/>
                <a:cs typeface="맑은 고딕"/>
              </a:rPr>
              <a:t>]-[</a:t>
            </a:r>
            <a:r>
              <a:rPr lang="ko-KR" altLang="en-US">
                <a:latin typeface="HY견고딕"/>
                <a:ea typeface="HY견고딕"/>
                <a:cs typeface="맑은 고딕"/>
              </a:rPr>
              <a:t>채팅</a:t>
            </a:r>
            <a:r>
              <a:rPr lang="en-US" altLang="ko-KR">
                <a:latin typeface="HY견고딕"/>
                <a:ea typeface="HY견고딕"/>
                <a:cs typeface="맑은 고딕"/>
              </a:rPr>
              <a:t>] </a:t>
            </a:r>
            <a:r>
              <a:rPr lang="ko-KR" altLang="en-US">
                <a:latin typeface="HY견고딕"/>
                <a:ea typeface="HY견고딕"/>
                <a:cs typeface="맑은 고딕"/>
              </a:rPr>
              <a:t>클릭 후 출석체크 진행</a:t>
            </a:r>
          </a:p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endParaRPr lang="en-US" altLang="ko-KR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회의 참여 안내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(Mobile)</a:t>
            </a:r>
            <a:endParaRPr lang="ko-KR" altLang="en-US" sz="2400">
              <a:solidFill>
                <a:schemeClr val="bg1"/>
              </a:solidFill>
              <a:latin typeface="HY견고딕"/>
              <a:ea typeface="HY견고딕"/>
              <a:cs typeface="맑은 고딕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7544" y="2132856"/>
            <a:ext cx="3444415" cy="41044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572000" y="2132856"/>
            <a:ext cx="3746700" cy="41376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오른쪽 화살표 9"/>
          <p:cNvSpPr/>
          <p:nvPr/>
        </p:nvSpPr>
        <p:spPr>
          <a:xfrm>
            <a:off x="3911959" y="3766009"/>
            <a:ext cx="792088" cy="60088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748323" y="3409265"/>
            <a:ext cx="7712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827584" y="2726330"/>
            <a:ext cx="4068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200">
                <a:solidFill>
                  <a:schemeClr val="bg1"/>
                </a:solidFill>
                <a:latin typeface="HY견고딕"/>
                <a:ea typeface="HY견고딕"/>
              </a:rPr>
              <a:t>4</a:t>
            </a: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</a:rPr>
              <a:t>. </a:t>
            </a:r>
            <a:r>
              <a:rPr lang="en-US" altLang="ko-KR" sz="3200">
                <a:solidFill>
                  <a:schemeClr val="bg1"/>
                </a:solidFill>
                <a:latin typeface="HY견고딕"/>
                <a:ea typeface="HY견고딕"/>
                <a:cs typeface="Arial"/>
              </a:rPr>
              <a:t>ZOOM </a:t>
            </a: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  <a:cs typeface="Arial"/>
              </a:rPr>
              <a:t>회의 시작 </a:t>
            </a:r>
            <a:endParaRPr lang="ko-KR" altLang="en-US" sz="3200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교육 시작 </a:t>
            </a:r>
            <a:r>
              <a:rPr lang="en-US" altLang="ko-KR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15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분 전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까지 접속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접속에 어려움이 있는 경우 해당 교육장으로 연락 요망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접속 시 이름은 본인 실명 기재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2. 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출석 확인은 음성 또는 채팅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으로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진행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교육 중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총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2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회 실시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요청 시간에 본인 이름 전송하는 방식으로 진행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타인 대리출석 불가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교육을 성실히 이수한 수강생에 한해 </a:t>
            </a:r>
            <a:r>
              <a:rPr lang="ko-KR" altLang="en-US" dirty="0" err="1">
                <a:latin typeface="HY견고딕"/>
                <a:ea typeface="HY견고딕"/>
                <a:cs typeface="맑은 고딕"/>
              </a:rPr>
              <a:t>이수증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 발급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3.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질문은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Q&amp;A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 시간 활용 및 채팅 창에 입력</a:t>
            </a:r>
            <a:endParaRPr lang="en-US" altLang="ko-KR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회의 시작 안내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/>
          <p:cNvSpPr txBox="1"/>
          <p:nvPr/>
        </p:nvSpPr>
        <p:spPr>
          <a:xfrm>
            <a:off x="774302" y="3094628"/>
            <a:ext cx="1512168" cy="694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>
                <a:solidFill>
                  <a:srgbClr val="000000"/>
                </a:solidFill>
                <a:latin typeface="HY견고딕"/>
                <a:ea typeface="HY견고딕"/>
                <a:cs typeface="Arial"/>
              </a:rPr>
              <a:t>목 차</a:t>
            </a:r>
            <a:endParaRPr lang="en-US" altLang="ko-KR" sz="4000">
              <a:solidFill>
                <a:srgbClr val="000000"/>
              </a:solidFill>
              <a:latin typeface="HY견고딕"/>
              <a:ea typeface="HY견고딕"/>
              <a:cs typeface="Arial"/>
            </a:endParaRPr>
          </a:p>
        </p:txBody>
      </p:sp>
      <p:cxnSp>
        <p:nvCxnSpPr>
          <p:cNvPr id="12" name="직선 연결선 8"/>
          <p:cNvCxnSpPr/>
          <p:nvPr/>
        </p:nvCxnSpPr>
        <p:spPr>
          <a:xfrm rot="16200000" flipH="1">
            <a:off x="1715248" y="3723496"/>
            <a:ext cx="2257121" cy="0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3203848" y="2673494"/>
            <a:ext cx="51845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1. </a:t>
            </a:r>
            <a:r>
              <a:rPr lang="en-US" altLang="ko-KR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ZOOM </a:t>
            </a:r>
            <a:r>
              <a:rPr lang="ko-KR" altLang="en-US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프로그램 활용 시 유의사항 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2. ZOOM </a:t>
            </a:r>
            <a:r>
              <a:rPr lang="ko-KR" altLang="en-US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다운로드 안내 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3. ZOOM </a:t>
            </a:r>
            <a:r>
              <a:rPr lang="ko-KR" altLang="en-US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회의 참여 및 기본설정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4. ZOOM </a:t>
            </a:r>
            <a:r>
              <a:rPr lang="ko-KR" altLang="en-US" sz="2200">
                <a:solidFill>
                  <a:schemeClr val="bg1">
                    <a:lumMod val="50000"/>
                  </a:schemeClr>
                </a:solidFill>
                <a:latin typeface="HY견고딕"/>
                <a:ea typeface="HY견고딕"/>
                <a:cs typeface="Arial"/>
              </a:rPr>
              <a:t>회의 시작</a:t>
            </a:r>
            <a:endParaRPr lang="en-US" altLang="ko-KR" sz="2200">
              <a:solidFill>
                <a:schemeClr val="bg1">
                  <a:lumMod val="50000"/>
                </a:schemeClr>
              </a:solidFill>
              <a:latin typeface="HY견고딕"/>
              <a:ea typeface="HY견고딕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748323" y="3409265"/>
            <a:ext cx="7712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827585" y="2726330"/>
            <a:ext cx="2376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</a:rPr>
              <a:t>감사합니다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748323" y="3409265"/>
            <a:ext cx="7712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647297" y="2726330"/>
            <a:ext cx="7381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</a:rPr>
              <a:t>1. </a:t>
            </a:r>
            <a:r>
              <a:rPr lang="en-US" altLang="ko-KR" sz="3200">
                <a:solidFill>
                  <a:schemeClr val="bg1"/>
                </a:solidFill>
                <a:latin typeface="HY견고딕"/>
                <a:ea typeface="HY견고딕"/>
                <a:cs typeface="Arial"/>
              </a:rPr>
              <a:t>ZOOM </a:t>
            </a: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  <a:cs typeface="Arial"/>
              </a:rPr>
              <a:t>프로그램 활용 시 유의사항 </a:t>
            </a:r>
            <a:endParaRPr lang="ko-KR" altLang="en-US" sz="3200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9" y="2206902"/>
            <a:ext cx="8495513" cy="244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 lang="ko-KR" altLang="en-US"/>
            </a:pP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1. </a:t>
            </a:r>
            <a:r>
              <a:rPr lang="ko-KR" altLang="en-US" sz="20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노트북</a:t>
            </a:r>
            <a:r>
              <a:rPr lang="en-US" altLang="ko-KR" sz="20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캠 탑재</a:t>
            </a:r>
            <a:r>
              <a:rPr lang="en-US" altLang="ko-KR" sz="20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)</a:t>
            </a:r>
            <a:r>
              <a:rPr lang="ko-KR" altLang="en-US" sz="20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 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사용 시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  </a:t>
            </a: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- 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헤드셋 또는 이어폰</a:t>
            </a: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(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마이크 포함</a:t>
            </a: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)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 준비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2. </a:t>
            </a:r>
            <a:r>
              <a:rPr lang="ko-KR" altLang="en-US" sz="20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데스크탑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 사용 시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sz="2000" dirty="0" err="1">
                <a:latin typeface="HY견고딕"/>
                <a:ea typeface="HY견고딕"/>
                <a:cs typeface="맑은 고딕"/>
              </a:rPr>
              <a:t>웹캠</a:t>
            </a: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(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마이크 내장형</a:t>
            </a: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)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과 헤드셋</a:t>
            </a: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(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이어폰</a:t>
            </a: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,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 마이크</a:t>
            </a:r>
            <a:r>
              <a:rPr lang="en-US" altLang="ko-KR" sz="2000" dirty="0">
                <a:latin typeface="HY견고딕"/>
                <a:ea typeface="HY견고딕"/>
                <a:cs typeface="맑은 고딕"/>
              </a:rPr>
              <a:t>) </a:t>
            </a:r>
            <a:r>
              <a:rPr lang="ko-KR" altLang="en-US" sz="2000" dirty="0">
                <a:latin typeface="HY견고딕"/>
                <a:ea typeface="HY견고딕"/>
                <a:cs typeface="맑은 고딕"/>
              </a:rPr>
              <a:t>준비</a:t>
            </a:r>
          </a:p>
        </p:txBody>
      </p:sp>
      <p:sp>
        <p:nvSpPr>
          <p:cNvPr id="9" name="직사각형 25"/>
          <p:cNvSpPr/>
          <p:nvPr/>
        </p:nvSpPr>
        <p:spPr>
          <a:xfrm>
            <a:off x="235109" y="1412614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사전 준비사항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51520" y="1733519"/>
            <a:ext cx="8495513" cy="529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1.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교육 중 인터넷 연결이 끊기지 않도록 유의해 주십시오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 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교육 시작 전 유선 연결 또는 무선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(</a:t>
            </a:r>
            <a:r>
              <a:rPr lang="en-US" altLang="ko-KR" sz="1900" dirty="0" err="1">
                <a:latin typeface="HY견고딕"/>
                <a:ea typeface="HY견고딕"/>
                <a:cs typeface="맑은 고딕"/>
              </a:rPr>
              <a:t>WiFi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, </a:t>
            </a:r>
            <a:r>
              <a:rPr lang="ko-KR" altLang="en-US" sz="1900" dirty="0" err="1">
                <a:latin typeface="HY견고딕"/>
                <a:ea typeface="HY견고딕"/>
                <a:cs typeface="맑은 고딕"/>
              </a:rPr>
              <a:t>셀룰러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)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연결이 원활한 지 확인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2.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교육이 끊기지 않도록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배터리 용량과 데이터 사용량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에 유의해 주십시오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 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2.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말하지 않을 때는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마이크를 </a:t>
            </a:r>
            <a:r>
              <a:rPr lang="ko-KR" altLang="en-US" sz="1900" dirty="0" err="1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음소거</a:t>
            </a:r>
            <a:r>
              <a:rPr lang="ko-KR" altLang="en-US" sz="1900" dirty="0" err="1">
                <a:latin typeface="HY견고딕"/>
                <a:ea typeface="HY견고딕"/>
                <a:cs typeface="맑은 고딕"/>
              </a:rPr>
              <a:t>하시기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바랍니다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3.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회의 참여 시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,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출석 확인을 위해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실명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으로 참여해 주십시오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4.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쉬는 시간 외 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10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분 이상 자리 이탈을 삼가 주십시오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교육을 성실히 이수하신 분에 한해 </a:t>
            </a:r>
            <a:r>
              <a:rPr lang="ko-KR" altLang="en-US" sz="1900" dirty="0" err="1">
                <a:latin typeface="HY견고딕"/>
                <a:ea typeface="HY견고딕"/>
                <a:cs typeface="맑은 고딕"/>
              </a:rPr>
              <a:t>이수증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발급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5.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강의 화면 무단 </a:t>
            </a:r>
            <a:r>
              <a:rPr lang="ko-KR" altLang="en-US" sz="1900" dirty="0" err="1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캡쳐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 및 녹화 금지</a:t>
            </a:r>
            <a:r>
              <a:rPr lang="en-US" altLang="ko-KR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,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강의자료 무단 배포를 금합니다</a:t>
            </a:r>
            <a:r>
              <a:rPr lang="en-US" altLang="ko-KR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.</a:t>
            </a:r>
          </a:p>
          <a:p>
            <a:pPr marL="457200" indent="-457200">
              <a:lnSpc>
                <a:spcPct val="200000"/>
              </a:lnSpc>
              <a:buAutoNum type="arabicPeriod"/>
              <a:defRPr lang="ko-KR" altLang="en-US"/>
            </a:pPr>
            <a:endParaRPr lang="en-US" altLang="ko-KR" sz="1900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24189" y="1052413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수강생 유의사항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324243" y="1412776"/>
            <a:ext cx="8495513" cy="588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6.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교육 </a:t>
            </a:r>
            <a:r>
              <a:rPr lang="en-US" altLang="ko-KR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15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분 전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부터 입장 준비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  -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담당자 안내에 따라 교육시작 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15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분 전부터 대기하여 주십시오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7.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줌</a:t>
            </a:r>
            <a:r>
              <a:rPr lang="en-US" altLang="ko-KR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(ZOOM)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 어플리케이션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사전 다운로드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(7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페이지 참고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)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8.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교육 시작 전에 카메라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,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마이크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,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스피커를 확인하시기 바랍니다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9.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교육 중에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출석 확인은 </a:t>
            </a:r>
            <a:r>
              <a:rPr lang="en-US" altLang="ko-KR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2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회 이상 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진행되며 확인이 </a:t>
            </a:r>
            <a:r>
              <a:rPr lang="ko-KR" altLang="en-US" sz="1900" dirty="0" err="1">
                <a:latin typeface="HY견고딕"/>
                <a:ea typeface="HY견고딕"/>
                <a:cs typeface="맑은 고딕"/>
              </a:rPr>
              <a:t>안되는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경우 </a:t>
            </a:r>
            <a:r>
              <a:rPr lang="ko-KR" altLang="en-US" sz="1900" dirty="0" err="1">
                <a:latin typeface="HY견고딕"/>
                <a:ea typeface="HY견고딕"/>
                <a:cs typeface="맑은 고딕"/>
              </a:rPr>
              <a:t>이수증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발급이 어려울 수 있습니다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 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10.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건설기계 조종사 면허증</a:t>
            </a:r>
            <a:r>
              <a:rPr lang="ko-KR" altLang="en-US" sz="1900" dirty="0">
                <a:latin typeface="HY견고딕"/>
                <a:ea typeface="HY견고딕"/>
                <a:cs typeface="맑은 고딕"/>
              </a:rPr>
              <a:t>을 소지하신 분들만 교육에 참여합니다</a:t>
            </a:r>
            <a:r>
              <a:rPr lang="en-US" altLang="ko-KR" sz="1900" dirty="0">
                <a:latin typeface="HY견고딕"/>
                <a:ea typeface="HY견고딕"/>
                <a:cs typeface="맑은 고딕"/>
              </a:rPr>
              <a:t>.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11.</a:t>
            </a:r>
            <a:r>
              <a:rPr lang="ko-KR" altLang="en-US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 이 외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대리출석</a:t>
            </a:r>
            <a:r>
              <a:rPr lang="en-US" altLang="ko-KR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,</a:t>
            </a:r>
            <a:r>
              <a:rPr lang="ko-KR" altLang="en-US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 교육 중에 </a:t>
            </a:r>
            <a:r>
              <a:rPr lang="ko-KR" altLang="en-US" sz="1900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운전 등 교육 외 다른 활동 진행이</a:t>
            </a:r>
            <a:r>
              <a:rPr lang="ko-KR" altLang="en-US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 발견되면 </a:t>
            </a:r>
            <a:r>
              <a:rPr lang="ko-KR" altLang="en-US" sz="1900" dirty="0" err="1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이수증이</a:t>
            </a:r>
            <a:r>
              <a:rPr lang="ko-KR" altLang="en-US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 </a:t>
            </a:r>
            <a:r>
              <a:rPr lang="ko-KR" altLang="en-US" sz="1900" dirty="0" err="1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미발급</a:t>
            </a:r>
            <a:r>
              <a:rPr lang="ko-KR" altLang="en-US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 됨을 알려드립니다</a:t>
            </a:r>
            <a:r>
              <a:rPr lang="en-US" altLang="ko-KR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.</a:t>
            </a:r>
            <a:r>
              <a:rPr lang="ko-KR" altLang="en-US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 </a:t>
            </a:r>
            <a:r>
              <a:rPr lang="en-US" altLang="ko-KR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(</a:t>
            </a:r>
            <a:r>
              <a:rPr lang="ko-KR" altLang="en-US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교육영상은 모두 기록됩니다</a:t>
            </a:r>
            <a:r>
              <a:rPr lang="en-US" altLang="ko-KR" sz="1900" dirty="0">
                <a:solidFill>
                  <a:schemeClr val="dk1"/>
                </a:solidFill>
                <a:latin typeface="HY견고딕"/>
                <a:ea typeface="HY견고딕"/>
                <a:cs typeface="맑은 고딕"/>
              </a:rPr>
              <a:t>.)</a:t>
            </a:r>
          </a:p>
          <a:p>
            <a:pPr marL="457200" indent="-457200">
              <a:lnSpc>
                <a:spcPct val="200000"/>
              </a:lnSpc>
              <a:buAutoNum type="arabicPeriod"/>
              <a:defRPr lang="ko-KR" altLang="en-US"/>
            </a:pPr>
            <a:endParaRPr lang="en-US" altLang="ko-KR" sz="1900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24189" y="1052413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수강생 유의사항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748323" y="3409265"/>
            <a:ext cx="77121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/>
          <p:nvPr/>
        </p:nvSpPr>
        <p:spPr>
          <a:xfrm>
            <a:off x="827584" y="2598003"/>
            <a:ext cx="8424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3200">
                <a:solidFill>
                  <a:schemeClr val="bg1"/>
                </a:solidFill>
                <a:latin typeface="HY견고딕"/>
                <a:ea typeface="HY견고딕"/>
                <a:cs typeface="Arial"/>
              </a:rPr>
              <a:t>2. ZOOM </a:t>
            </a:r>
            <a:r>
              <a:rPr lang="ko-KR" altLang="en-US" sz="3200">
                <a:solidFill>
                  <a:schemeClr val="bg1"/>
                </a:solidFill>
                <a:latin typeface="HY견고딕"/>
                <a:ea typeface="HY견고딕"/>
                <a:cs typeface="Arial"/>
              </a:rPr>
              <a:t>다운로드 안내</a:t>
            </a:r>
            <a:endParaRPr lang="en-US" altLang="ko-KR" sz="3200">
              <a:solidFill>
                <a:schemeClr val="bg1"/>
              </a:solidFill>
              <a:latin typeface="HY견고딕"/>
              <a:ea typeface="HY견고딕"/>
              <a:cs typeface="Arial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1. URL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주소 입력창에 </a:t>
            </a:r>
            <a:r>
              <a:rPr lang="en-US" altLang="ko-KR" dirty="0">
                <a:latin typeface="HY견고딕"/>
                <a:ea typeface="HY견고딕"/>
                <a:cs typeface="맑은 고딕"/>
                <a:hlinkClick r:id="rId3"/>
              </a:rPr>
              <a:t>https://zoom.us/download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입력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2. 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회의용 </a:t>
            </a:r>
            <a:r>
              <a:rPr lang="en-US" altLang="ko-KR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클라이언트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다운로드 버튼 클릭 후 설치 진행</a:t>
            </a:r>
          </a:p>
          <a:p>
            <a:pPr marL="457200" indent="-457200">
              <a:lnSpc>
                <a:spcPct val="20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457200" indent="-457200">
              <a:lnSpc>
                <a:spcPct val="20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3.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설치 종료 후 바탕화면에      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Start Zoom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 아이콘 생성 확인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수강생은 교육장에서 발송한 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회의 초대 </a:t>
            </a:r>
            <a:r>
              <a:rPr lang="en-US" altLang="ko-KR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URL 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링크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를 통해 참여</a:t>
            </a:r>
          </a:p>
          <a:p>
            <a:pPr marL="342900" indent="-342900">
              <a:lnSpc>
                <a:spcPct val="200000"/>
              </a:lnSpc>
              <a:buFontTx/>
              <a:buChar char="-"/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별도의 회원 가입 필요 없음</a:t>
            </a:r>
            <a:endParaRPr lang="en-US" altLang="ko-KR" dirty="0">
              <a:latin typeface="HY견고딕"/>
              <a:ea typeface="HY견고딕"/>
              <a:cs typeface="맑은 고딕"/>
            </a:endParaRP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 dirty="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 dirty="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 dirty="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다운로드 안내 </a:t>
            </a:r>
            <a:r>
              <a:rPr lang="en-US" altLang="ko-KR" sz="2400" dirty="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(PC) </a:t>
            </a:r>
            <a:r>
              <a:rPr lang="ko-KR" altLang="en-US" sz="2400" dirty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💻</a:t>
            </a:r>
          </a:p>
        </p:txBody>
      </p:sp>
      <p:pic>
        <p:nvPicPr>
          <p:cNvPr id="2052" name="Picture 4" descr="ZOOM Cloud Meetings - Google Play 앱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331216" y="4946856"/>
            <a:ext cx="293524" cy="293524"/>
          </a:xfrm>
          <a:prstGeom prst="rect">
            <a:avLst/>
          </a:prstGeom>
          <a:noFill/>
        </p:spPr>
      </p:pic>
      <p:sp>
        <p:nvSpPr>
          <p:cNvPr id="205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D2E83F-E1E1-4BBB-818E-B0122AF0D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616696"/>
            <a:ext cx="6839631" cy="204932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E53348B-0809-4742-B8C0-FD08D1DCEF8C}"/>
              </a:ext>
            </a:extLst>
          </p:cNvPr>
          <p:cNvSpPr/>
          <p:nvPr/>
        </p:nvSpPr>
        <p:spPr>
          <a:xfrm>
            <a:off x="413379" y="2616696"/>
            <a:ext cx="6978677" cy="2049328"/>
          </a:xfrm>
          <a:prstGeom prst="rect">
            <a:avLst/>
          </a:prstGeom>
          <a:solidFill>
            <a:srgbClr val="00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99917" y="3861048"/>
            <a:ext cx="104774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733027-B20D-4AFE-BBAA-DCD272AC48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623" r="89888">
                        <a14:foregroundMark x1="1623" y1="71250" x2="5368" y2="71250"/>
                      </a14:backgroundRemoval>
                    </a14:imgEffect>
                  </a14:imgLayer>
                </a14:imgProps>
              </a:ext>
            </a:extLst>
          </a:blip>
          <a:srcRect l="665" t="64586" r="86701" b="17846"/>
          <a:stretch/>
        </p:blipFill>
        <p:spPr>
          <a:xfrm>
            <a:off x="583097" y="3933056"/>
            <a:ext cx="864096" cy="36004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F61A166-BED8-453E-A2D6-93F77EFCB3D2}"/>
              </a:ext>
            </a:extLst>
          </p:cNvPr>
          <p:cNvSpPr/>
          <p:nvPr/>
        </p:nvSpPr>
        <p:spPr>
          <a:xfrm>
            <a:off x="3851920" y="5779536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HY견고딕"/>
                <a:ea typeface="HY견고딕"/>
                <a:cs typeface="맑은 고딕"/>
              </a:rPr>
              <a:t>└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http://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132"/>
          <p:cNvSpPr txBox="1"/>
          <p:nvPr/>
        </p:nvSpPr>
        <p:spPr>
          <a:xfrm>
            <a:off x="235108" y="1430057"/>
            <a:ext cx="8495513" cy="4979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Play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스토어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(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안드로이드 이용자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)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또는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App Store(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아이폰 이용자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)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에서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ZOOM Cloud Meeting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 검색 후 받기 버튼 클릭</a:t>
            </a:r>
          </a:p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 marL="342900" indent="-342900">
              <a:lnSpc>
                <a:spcPct val="200000"/>
              </a:lnSpc>
              <a:buAutoNum type="arabicPeriod"/>
              <a:defRPr lang="ko-KR" altLang="en-US"/>
            </a:pPr>
            <a:endParaRPr lang="en-US" altLang="ko-KR" dirty="0">
              <a:latin typeface="HY견고딕"/>
              <a:ea typeface="HY견고딕"/>
              <a:cs typeface="맑은 고딕"/>
            </a:endParaRPr>
          </a:p>
          <a:p>
            <a:pPr>
              <a:lnSpc>
                <a:spcPct val="200000"/>
              </a:lnSpc>
              <a:defRPr lang="ko-KR" altLang="en-US"/>
            </a:pPr>
            <a:r>
              <a:rPr lang="en-US" altLang="ko-KR" dirty="0">
                <a:latin typeface="HY견고딕"/>
                <a:ea typeface="HY견고딕"/>
                <a:cs typeface="맑은 고딕"/>
              </a:rPr>
              <a:t>2.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앱 설치 시 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권한 허용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하기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(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액세스 및 사진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,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촬영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,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동영상 녹화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)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 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수강생은 강사님이 발송한 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회의 초대 </a:t>
            </a:r>
            <a:r>
              <a:rPr lang="en-US" altLang="ko-KR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URL </a:t>
            </a:r>
            <a:r>
              <a:rPr lang="ko-KR" altLang="en-US" dirty="0">
                <a:solidFill>
                  <a:srgbClr val="FF0000"/>
                </a:solidFill>
                <a:latin typeface="HY견고딕"/>
                <a:ea typeface="HY견고딕"/>
                <a:cs typeface="맑은 고딕"/>
              </a:rPr>
              <a:t>링크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를 통해 참여</a:t>
            </a:r>
          </a:p>
          <a:p>
            <a:pPr>
              <a:lnSpc>
                <a:spcPct val="200000"/>
              </a:lnSpc>
              <a:defRPr lang="ko-KR" altLang="en-US"/>
            </a:pPr>
            <a:r>
              <a:rPr lang="ko-KR" altLang="en-US" dirty="0">
                <a:latin typeface="HY견고딕"/>
                <a:ea typeface="HY견고딕"/>
                <a:cs typeface="맑은 고딕"/>
              </a:rPr>
              <a:t> 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- </a:t>
            </a:r>
            <a:r>
              <a:rPr lang="ko-KR" altLang="en-US" dirty="0">
                <a:latin typeface="HY견고딕"/>
                <a:ea typeface="HY견고딕"/>
                <a:cs typeface="맑은 고딕"/>
              </a:rPr>
              <a:t>별도의 회원 가입 필요 없음</a:t>
            </a:r>
          </a:p>
        </p:txBody>
      </p:sp>
      <p:sp>
        <p:nvSpPr>
          <p:cNvPr id="9" name="직사각형 25"/>
          <p:cNvSpPr/>
          <p:nvPr/>
        </p:nvSpPr>
        <p:spPr>
          <a:xfrm>
            <a:off x="235109" y="836712"/>
            <a:ext cx="6220018" cy="432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0">
              <a:spcBef>
                <a:spcPct val="1000"/>
              </a:spcBef>
              <a:tabLst>
                <a:tab pos="90011" algn="l"/>
                <a:tab pos="90011" algn="l"/>
              </a:tabLst>
              <a:defRPr lang="ko-KR" altLang="en-US"/>
            </a:pPr>
            <a:r>
              <a:rPr lang="ko-KR" altLang="en-US" sz="2400" dirty="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▶ </a:t>
            </a:r>
            <a:r>
              <a:rPr lang="en-US" altLang="ko-KR" sz="2400" dirty="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ZOOM </a:t>
            </a:r>
            <a:r>
              <a:rPr lang="ko-KR" altLang="en-US" sz="2400" dirty="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다운로드 안내 </a:t>
            </a:r>
            <a:r>
              <a:rPr lang="en-US" altLang="ko-KR" sz="2400" dirty="0">
                <a:solidFill>
                  <a:schemeClr val="bg1"/>
                </a:solidFill>
                <a:latin typeface="HY견고딕"/>
                <a:ea typeface="HY견고딕"/>
                <a:cs typeface="맑은 고딕"/>
              </a:rPr>
              <a:t>(Mobile) </a:t>
            </a:r>
            <a:r>
              <a:rPr lang="ko-KR" altLang="en-US" sz="2400" dirty="0">
                <a:solidFill>
                  <a:srgbClr val="000000"/>
                </a:solidFill>
                <a:latin typeface="HY견고딕"/>
                <a:ea typeface="HY견고딕"/>
                <a:cs typeface="맑은 고딕"/>
              </a:rPr>
              <a:t>📲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5576" y="2708920"/>
            <a:ext cx="2851795" cy="1817544"/>
          </a:xfrm>
          <a:prstGeom prst="rect">
            <a:avLst/>
          </a:prstGeom>
          <a:noFill/>
          <a:ln w="19050">
            <a:solidFill>
              <a:schemeClr val="tx1"/>
            </a:solidFill>
            <a:miter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1835697" y="3588221"/>
            <a:ext cx="746212" cy="373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lvl="0">
              <a:defRPr/>
            </a:pPr>
            <a:fld id="{6C07A801-8213-4F2A-9793-7A2E1CF902A7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168267E-E3E3-4D15-A8A2-FF4D94E7D033}"/>
              </a:ext>
            </a:extLst>
          </p:cNvPr>
          <p:cNvSpPr/>
          <p:nvPr/>
        </p:nvSpPr>
        <p:spPr>
          <a:xfrm>
            <a:off x="3851920" y="5779536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HY견고딕"/>
                <a:ea typeface="HY견고딕"/>
                <a:cs typeface="맑은 고딕"/>
              </a:rPr>
              <a:t>└ </a:t>
            </a:r>
            <a:r>
              <a:rPr lang="en-US" altLang="ko-KR" dirty="0">
                <a:latin typeface="HY견고딕"/>
                <a:ea typeface="HY견고딕"/>
                <a:cs typeface="맑은 고딕"/>
              </a:rPr>
              <a:t>http://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740</Words>
  <Application>Microsoft Office PowerPoint</Application>
  <PresentationFormat>화면 슬라이드 쇼(4:3)</PresentationFormat>
  <Paragraphs>138</Paragraphs>
  <Slides>20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HY견고딕</vt:lpstr>
      <vt:lpstr>Yoon 윤고딕 520_TT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 원준</dc:creator>
  <cp:lastModifiedBy>DSCOM</cp:lastModifiedBy>
  <cp:revision>195</cp:revision>
  <dcterms:created xsi:type="dcterms:W3CDTF">2019-09-03T06:38:40Z</dcterms:created>
  <dcterms:modified xsi:type="dcterms:W3CDTF">2023-02-23T06:32:38Z</dcterms:modified>
  <cp:version/>
</cp:coreProperties>
</file>